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74" r:id="rId4"/>
    <p:sldId id="275" r:id="rId5"/>
    <p:sldId id="289" r:id="rId6"/>
    <p:sldId id="276" r:id="rId7"/>
    <p:sldId id="288" r:id="rId8"/>
    <p:sldId id="292" r:id="rId9"/>
    <p:sldId id="279" r:id="rId10"/>
    <p:sldId id="280" r:id="rId11"/>
    <p:sldId id="281" r:id="rId12"/>
    <p:sldId id="282" r:id="rId13"/>
    <p:sldId id="283" r:id="rId14"/>
    <p:sldId id="284" r:id="rId15"/>
    <p:sldId id="294" r:id="rId16"/>
    <p:sldId id="28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EF5"/>
    <a:srgbClr val="75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Registru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Registru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Registru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aie_de_lucru_Microsoft_Excel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Registru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Foaie1!$A$2:$A$5</c:f>
              <c:strCache>
                <c:ptCount val="4"/>
                <c:pt idx="0">
                  <c:v>preșcolar</c:v>
                </c:pt>
                <c:pt idx="1">
                  <c:v>primar</c:v>
                </c:pt>
                <c:pt idx="2">
                  <c:v>gimnazial</c:v>
                </c:pt>
                <c:pt idx="3">
                  <c:v>liceal</c:v>
                </c:pt>
              </c:strCache>
            </c:strRef>
          </c:cat>
          <c:val>
            <c:numRef>
              <c:f>Foaie1!$C$2:$C$5</c:f>
              <c:numCache>
                <c:formatCode>0.0</c:formatCode>
                <c:ptCount val="4"/>
                <c:pt idx="0">
                  <c:v>8.3916083916083917</c:v>
                </c:pt>
                <c:pt idx="1">
                  <c:v>23.776223776223777</c:v>
                </c:pt>
                <c:pt idx="2">
                  <c:v>20.454545454545453</c:v>
                </c:pt>
                <c:pt idx="3">
                  <c:v>47.37762237762238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B-4D48-9292-847A83FD62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0950112"/>
        <c:axId val="249347504"/>
      </c:barChart>
      <c:catAx>
        <c:axId val="32095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347504"/>
        <c:crosses val="autoZero"/>
        <c:auto val="1"/>
        <c:lblAlgn val="ctr"/>
        <c:lblOffset val="100"/>
        <c:noMultiLvlLbl val="0"/>
      </c:catAx>
      <c:valAx>
        <c:axId val="24934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95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03149606299214E-2"/>
          <c:y val="0.16245370370370371"/>
          <c:w val="0.89019685039370078"/>
          <c:h val="0.7208876494604841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Foaie1!$A$17:$A$21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Foaie1!$B$17:$B$21</c:f>
              <c:numCache>
                <c:formatCode>General</c:formatCode>
                <c:ptCount val="5"/>
                <c:pt idx="0">
                  <c:v>581</c:v>
                </c:pt>
                <c:pt idx="1">
                  <c:v>558</c:v>
                </c:pt>
                <c:pt idx="2">
                  <c:v>538</c:v>
                </c:pt>
                <c:pt idx="3">
                  <c:v>549</c:v>
                </c:pt>
                <c:pt idx="4">
                  <c:v>572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462-40E4-9791-1B91ED59C0B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1789960"/>
        <c:axId val="321794440"/>
      </c:lineChart>
      <c:catAx>
        <c:axId val="32178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794440"/>
        <c:crosses val="autoZero"/>
        <c:auto val="1"/>
        <c:lblAlgn val="ctr"/>
        <c:lblOffset val="100"/>
        <c:noMultiLvlLbl val="0"/>
      </c:catAx>
      <c:valAx>
        <c:axId val="321794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789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22222222222223"/>
          <c:y val="3.1409096511435232E-2"/>
          <c:w val="0.6249807524059493"/>
          <c:h val="0.556367345770514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82-4A2B-B82D-760885DB5C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82-4A2B-B82D-760885DB5C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82-4A2B-B82D-760885DB5C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E82-4A2B-B82D-760885DB5C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E82-4A2B-B82D-760885DB5C8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E82-4A2B-B82D-760885DB5C8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Foaie1!$A$63:$A$68</c:f>
              <c:strCache>
                <c:ptCount val="6"/>
                <c:pt idx="0">
                  <c:v> GIMNASTICĂ ARTISTICĂ </c:v>
                </c:pt>
                <c:pt idx="1">
                  <c:v>GIMNASTICĂ AEROBICĂ</c:v>
                </c:pt>
                <c:pt idx="2">
                  <c:v>ATLETISM</c:v>
                </c:pt>
                <c:pt idx="3">
                  <c:v> ÎNOT </c:v>
                </c:pt>
                <c:pt idx="4">
                  <c:v> FOTBAL</c:v>
                </c:pt>
                <c:pt idx="5">
                  <c:v> MOZAIC</c:v>
                </c:pt>
              </c:strCache>
            </c:strRef>
          </c:cat>
          <c:val>
            <c:numRef>
              <c:f>Foaie1!$C$63:$C$68</c:f>
              <c:numCache>
                <c:formatCode>General</c:formatCode>
                <c:ptCount val="6"/>
                <c:pt idx="0">
                  <c:v>98</c:v>
                </c:pt>
                <c:pt idx="1">
                  <c:v>73</c:v>
                </c:pt>
                <c:pt idx="2">
                  <c:v>96</c:v>
                </c:pt>
                <c:pt idx="3">
                  <c:v>49</c:v>
                </c:pt>
                <c:pt idx="4">
                  <c:v>112</c:v>
                </c:pt>
                <c:pt idx="5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E82-4A2B-B82D-760885DB5C8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4442519685039368"/>
          <c:y val="0.72595294593656312"/>
          <c:w val="0.80557480314960617"/>
          <c:h val="0.2503747685138761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77777777777777"/>
          <c:y val="1.6798778524244301E-2"/>
          <c:w val="0.80553630796150477"/>
          <c:h val="0.7554049768901677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E2-47AF-A7C6-D5043D7485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E2-47AF-A7C6-D5043D7485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E2-47AF-A7C6-D5043D74851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E2-47AF-A7C6-D5043D74851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8E2-47AF-A7C6-D5043D74851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8E2-47AF-A7C6-D5043D74851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8E2-47AF-A7C6-D5043D74851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8E2-47AF-A7C6-D5043D74851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8E2-47AF-A7C6-D5043D74851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Foaie1!$A$49:$A$57</c:f>
              <c:strCache>
                <c:ptCount val="9"/>
                <c:pt idx="0">
                  <c:v> GIMNASTICĂ ARTISTICĂ </c:v>
                </c:pt>
                <c:pt idx="1">
                  <c:v>GIMNASTICĂ AEROBICĂ</c:v>
                </c:pt>
                <c:pt idx="2">
                  <c:v> ATLETISM</c:v>
                </c:pt>
                <c:pt idx="3">
                  <c:v> LUPTE LIBERE </c:v>
                </c:pt>
                <c:pt idx="4">
                  <c:v> JUDO</c:v>
                </c:pt>
                <c:pt idx="5">
                  <c:v>BASCHET </c:v>
                </c:pt>
                <c:pt idx="6">
                  <c:v> VOLEI </c:v>
                </c:pt>
                <c:pt idx="7">
                  <c:v> KAIAC CANOE </c:v>
                </c:pt>
                <c:pt idx="8">
                  <c:v>  HANDBAL </c:v>
                </c:pt>
              </c:strCache>
            </c:strRef>
          </c:cat>
          <c:val>
            <c:numRef>
              <c:f>Foaie1!$C$49:$C$57</c:f>
              <c:numCache>
                <c:formatCode>General</c:formatCode>
                <c:ptCount val="9"/>
                <c:pt idx="0">
                  <c:v>115</c:v>
                </c:pt>
                <c:pt idx="1">
                  <c:v>18</c:v>
                </c:pt>
                <c:pt idx="2">
                  <c:v>35</c:v>
                </c:pt>
                <c:pt idx="3">
                  <c:v>88</c:v>
                </c:pt>
                <c:pt idx="4">
                  <c:v>75</c:v>
                </c:pt>
                <c:pt idx="5">
                  <c:v>60</c:v>
                </c:pt>
                <c:pt idx="6">
                  <c:v>57</c:v>
                </c:pt>
                <c:pt idx="7">
                  <c:v>37</c:v>
                </c:pt>
                <c:pt idx="8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8E2-47AF-A7C6-D5043D74851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3869641294838117E-2"/>
          <c:y val="0.78930609790266015"/>
          <c:w val="0.86946369203849516"/>
          <c:h val="0.1794157378224700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Foaie1!$A$34:$A$38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Foaie1!$B$34:$B$38</c:f>
              <c:numCache>
                <c:formatCode>General</c:formatCode>
                <c:ptCount val="5"/>
                <c:pt idx="0">
                  <c:v>78.900000000000006</c:v>
                </c:pt>
                <c:pt idx="1">
                  <c:v>84.7</c:v>
                </c:pt>
                <c:pt idx="2">
                  <c:v>71.790000000000006</c:v>
                </c:pt>
                <c:pt idx="3">
                  <c:v>68.42</c:v>
                </c:pt>
                <c:pt idx="4">
                  <c:v>88.88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0C-4704-A6FA-6DCDFE0C65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7044280"/>
        <c:axId val="319817256"/>
      </c:barChart>
      <c:catAx>
        <c:axId val="21704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817256"/>
        <c:crosses val="autoZero"/>
        <c:auto val="1"/>
        <c:lblAlgn val="ctr"/>
        <c:lblOffset val="100"/>
        <c:noMultiLvlLbl val="0"/>
      </c:catAx>
      <c:valAx>
        <c:axId val="31981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4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5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4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1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5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3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8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9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7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2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7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9A3F-89DB-4D0F-959C-8C8A70F00007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9986D-7FF9-4E41-91EE-50B33A9D7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4855" y="193183"/>
            <a:ext cx="11273555" cy="62076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228" y="1689205"/>
            <a:ext cx="8355724" cy="3052293"/>
          </a:xfrm>
        </p:spPr>
        <p:txBody>
          <a:bodyPr>
            <a:noAutofit/>
          </a:bodyPr>
          <a:lstStyle/>
          <a:p>
            <a:pPr algn="ctr"/>
            <a:r>
              <a:rPr lang="ro-RO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RAPORT ANUAL </a:t>
            </a:r>
            <a:r>
              <a:rPr lang="ro-RO" sz="7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ASUPRA CALITĂȚII EDUCAȚIEI</a:t>
            </a:r>
            <a:r>
              <a:rPr lang="ro-RO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o-RO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ro-RO" sz="7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şcolar</a:t>
            </a:r>
            <a:r>
              <a:rPr lang="ro-RO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</a:t>
            </a:r>
            <a:r>
              <a:rPr lang="en-US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o-RO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202</a:t>
            </a:r>
            <a:r>
              <a:rPr lang="en-US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sz="7200" dirty="0"/>
          </a:p>
        </p:txBody>
      </p:sp>
      <p:pic>
        <p:nvPicPr>
          <p:cNvPr id="71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1995" y="1515406"/>
            <a:ext cx="2677422" cy="275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7177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4488"/>
              </p:ext>
            </p:extLst>
          </p:nvPr>
        </p:nvGraphicFramePr>
        <p:xfrm>
          <a:off x="531250" y="332934"/>
          <a:ext cx="10746349" cy="2980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4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74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827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451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o-RO" sz="2000" b="1" u="none" strike="noStrike" dirty="0" smtClean="0">
                          <a:effectLst/>
                        </a:rPr>
                        <a:t>LCEUL</a:t>
                      </a:r>
                      <a:r>
                        <a:rPr lang="ro-RO" sz="2000" b="1" u="none" strike="noStrike" baseline="0" dirty="0" smtClean="0">
                          <a:effectLst/>
                        </a:rPr>
                        <a:t> CU PROGRAM </a:t>
                      </a:r>
                      <a:r>
                        <a:rPr lang="ro-RO" sz="2000" b="1" u="none" strike="noStrike" dirty="0" smtClean="0">
                          <a:effectLst/>
                        </a:rPr>
                        <a:t>SPORTIV „CETATE”</a:t>
                      </a:r>
                    </a:p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NORME/POSTURI 20</a:t>
                      </a:r>
                      <a:r>
                        <a:rPr lang="ro-RO" sz="2000" u="none" strike="noStrike" dirty="0" smtClean="0">
                          <a:effectLst/>
                        </a:rPr>
                        <a:t>2</a:t>
                      </a:r>
                      <a:r>
                        <a:rPr lang="en-US" sz="2000" u="none" strike="noStrike" dirty="0" smtClean="0">
                          <a:effectLst/>
                        </a:rPr>
                        <a:t>1 </a:t>
                      </a:r>
                      <a:r>
                        <a:rPr lang="en-US" sz="2000" u="none" strike="noStrike" dirty="0">
                          <a:effectLst/>
                        </a:rPr>
                        <a:t>- </a:t>
                      </a:r>
                      <a:r>
                        <a:rPr lang="en-US" sz="2000" u="none" strike="noStrike" dirty="0" smtClean="0">
                          <a:effectLst/>
                        </a:rPr>
                        <a:t>20</a:t>
                      </a:r>
                      <a:r>
                        <a:rPr lang="ro-RO" sz="2000" u="none" strike="noStrike" dirty="0" smtClean="0">
                          <a:effectLst/>
                        </a:rPr>
                        <a:t>2</a:t>
                      </a:r>
                      <a:r>
                        <a:rPr lang="en-US" sz="2000" u="none" strike="noStrike" dirty="0" smtClean="0">
                          <a:effectLst/>
                        </a:rPr>
                        <a:t>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51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DIN CARE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5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Didactice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Didactice auxiliare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Nedidactice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5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ro-R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o-R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1098"/>
              </p:ext>
            </p:extLst>
          </p:nvPr>
        </p:nvGraphicFramePr>
        <p:xfrm>
          <a:off x="531250" y="3524542"/>
          <a:ext cx="10819921" cy="2980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2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024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9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451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o-RO" sz="2000" b="1" u="none" strike="noStrike" dirty="0" smtClean="0">
                          <a:effectLst/>
                        </a:rPr>
                        <a:t>CLUB SPORTIV ŞCOLAR „CETATE”</a:t>
                      </a:r>
                    </a:p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NORME/POSTURI 20</a:t>
                      </a:r>
                      <a:r>
                        <a:rPr lang="ro-RO" sz="2000" u="none" strike="noStrike" dirty="0" smtClean="0">
                          <a:effectLst/>
                        </a:rPr>
                        <a:t>2</a:t>
                      </a:r>
                      <a:r>
                        <a:rPr lang="en-US" sz="2000" u="none" strike="noStrike" dirty="0" smtClean="0">
                          <a:effectLst/>
                        </a:rPr>
                        <a:t>1 </a:t>
                      </a:r>
                      <a:r>
                        <a:rPr lang="en-US" sz="2000" u="none" strike="noStrike" dirty="0">
                          <a:effectLst/>
                        </a:rPr>
                        <a:t>- </a:t>
                      </a:r>
                      <a:r>
                        <a:rPr lang="en-US" sz="2000" u="none" strike="noStrike" dirty="0" smtClean="0">
                          <a:effectLst/>
                        </a:rPr>
                        <a:t>20</a:t>
                      </a:r>
                      <a:r>
                        <a:rPr lang="ro-RO" sz="2000" u="none" strike="noStrike" dirty="0" smtClean="0">
                          <a:effectLst/>
                        </a:rPr>
                        <a:t>2</a:t>
                      </a:r>
                      <a:r>
                        <a:rPr lang="en-US" sz="2000" u="none" strike="noStrike" dirty="0" smtClean="0">
                          <a:effectLst/>
                        </a:rPr>
                        <a:t>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51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DIN CARE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5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Didactice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Didactice auxiliare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Nedidactice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5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</a:t>
                      </a:r>
                      <a:r>
                        <a:rPr lang="ro-R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60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22287"/>
              </p:ext>
            </p:extLst>
          </p:nvPr>
        </p:nvGraphicFramePr>
        <p:xfrm>
          <a:off x="945933" y="1200160"/>
          <a:ext cx="10163503" cy="1666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9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9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9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85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84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84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Distribuţia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pe</a:t>
                      </a:r>
                      <a:r>
                        <a:rPr lang="en-US" sz="2000" u="none" strike="noStrike" dirty="0">
                          <a:effectLst/>
                        </a:rPr>
                        <a:t> grade </a:t>
                      </a:r>
                      <a:r>
                        <a:rPr lang="en-US" sz="2000" u="none" strike="noStrike" dirty="0" err="1">
                          <a:effectLst/>
                        </a:rPr>
                        <a:t>didactice</a:t>
                      </a:r>
                      <a:r>
                        <a:rPr lang="en-US" sz="2000" u="none" strike="noStrike" dirty="0">
                          <a:effectLst/>
                        </a:rPr>
                        <a:t> a </a:t>
                      </a:r>
                      <a:r>
                        <a:rPr lang="en-US" sz="2000" u="none" strike="noStrike" dirty="0" err="1">
                          <a:effectLst/>
                        </a:rPr>
                        <a:t>personalului</a:t>
                      </a:r>
                      <a:r>
                        <a:rPr lang="en-US" sz="2000" u="none" strike="noStrike" dirty="0">
                          <a:effectLst/>
                        </a:rPr>
                        <a:t> didactic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Liceul cu Program Sportiv</a:t>
                      </a:r>
                      <a:r>
                        <a:rPr lang="ro-R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”Cetate”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Personal didactic </a:t>
                      </a:r>
                      <a:r>
                        <a:rPr lang="en-US" sz="2000" u="none" strike="noStrike" dirty="0" err="1">
                          <a:effectLst/>
                        </a:rPr>
                        <a:t>calificat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Total, din care: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u="none" strike="noStrike" dirty="0" smtClean="0">
                          <a:effectLst/>
                        </a:rPr>
                        <a:t>Doctorat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Gradul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u="none" strike="noStrike" dirty="0" smtClean="0">
                          <a:effectLst/>
                        </a:rPr>
                        <a:t>Gradul II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Definitivat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Debutanti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4551"/>
              </p:ext>
            </p:extLst>
          </p:nvPr>
        </p:nvGraphicFramePr>
        <p:xfrm>
          <a:off x="972209" y="3664835"/>
          <a:ext cx="10163503" cy="187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42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62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47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029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37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08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Distribuţia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pe</a:t>
                      </a:r>
                      <a:r>
                        <a:rPr lang="en-US" sz="2000" u="none" strike="noStrike" dirty="0">
                          <a:effectLst/>
                        </a:rPr>
                        <a:t> grade </a:t>
                      </a:r>
                      <a:r>
                        <a:rPr lang="en-US" sz="2000" u="none" strike="noStrike" dirty="0" err="1">
                          <a:effectLst/>
                        </a:rPr>
                        <a:t>didactice</a:t>
                      </a:r>
                      <a:r>
                        <a:rPr lang="en-US" sz="2000" u="none" strike="noStrike" dirty="0">
                          <a:effectLst/>
                        </a:rPr>
                        <a:t> a </a:t>
                      </a:r>
                      <a:r>
                        <a:rPr lang="en-US" sz="2000" u="none" strike="noStrike" dirty="0" err="1">
                          <a:effectLst/>
                        </a:rPr>
                        <a:t>personalului</a:t>
                      </a:r>
                      <a:r>
                        <a:rPr lang="en-US" sz="2000" u="none" strike="noStrike" dirty="0">
                          <a:effectLst/>
                        </a:rPr>
                        <a:t> didactic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Clubul Școlar Sportiv</a:t>
                      </a:r>
                      <a:r>
                        <a:rPr lang="ro-R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”Cetate”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Personal didactic </a:t>
                      </a:r>
                      <a:r>
                        <a:rPr lang="en-US" sz="2000" u="none" strike="noStrike" dirty="0" err="1">
                          <a:effectLst/>
                        </a:rPr>
                        <a:t>calificat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Total, din care: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u="none" strike="noStrike" dirty="0" smtClean="0">
                          <a:effectLst/>
                        </a:rPr>
                        <a:t>Doctorat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Gradul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u="none" strike="noStrike" dirty="0" smtClean="0">
                          <a:effectLst/>
                        </a:rPr>
                        <a:t>Gradul II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Definitivat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Debutanti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Fara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studii </a:t>
                      </a:r>
                      <a:r>
                        <a:rPr lang="ro-RO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corespunz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2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1" y="897280"/>
            <a:ext cx="10217834" cy="2387600"/>
          </a:xfrm>
        </p:spPr>
        <p:txBody>
          <a:bodyPr>
            <a:noAutofit/>
          </a:bodyPr>
          <a:lstStyle/>
          <a:p>
            <a:r>
              <a:rPr lang="ro-RO" sz="9600" b="1" dirty="0" smtClean="0"/>
              <a:t>REZULTATUL ÎNVĂŢĂRII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8000" dirty="0" smtClean="0"/>
              <a:t>2022 - 2023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85155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52224"/>
              </p:ext>
            </p:extLst>
          </p:nvPr>
        </p:nvGraphicFramePr>
        <p:xfrm>
          <a:off x="345602" y="711767"/>
          <a:ext cx="4651316" cy="5918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2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1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Clasa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promovabilitate</a:t>
                      </a:r>
                      <a:r>
                        <a:rPr lang="en-US" sz="1800" b="1" u="none" strike="noStrike" dirty="0">
                          <a:effectLst/>
                        </a:rPr>
                        <a:t>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repetenti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PREG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r>
                        <a:rPr lang="ro-RO" dirty="0" smtClean="0"/>
                        <a:t>I B</a:t>
                      </a:r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II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V</a:t>
                      </a:r>
                      <a:r>
                        <a:rPr lang="ro-RO" sz="1600" b="1" u="none" strike="noStrike" baseline="0" dirty="0" smtClean="0">
                          <a:effectLst/>
                          <a:latin typeface="+mn-lt"/>
                        </a:rPr>
                        <a:t>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r>
                        <a:rPr lang="ro-RO" sz="1600" b="1" dirty="0" smtClean="0"/>
                        <a:t>V </a:t>
                      </a:r>
                      <a:endParaRPr lang="en-US" sz="1600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</a:t>
                      </a:r>
                      <a:r>
                        <a:rPr lang="ro-R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V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I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/>
                        <a:t>100</a:t>
                      </a:r>
                      <a:endParaRPr lang="en-US" sz="160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r>
                        <a:rPr lang="ro-RO" sz="1600" b="1" dirty="0" smtClean="0"/>
                        <a:t>VII A</a:t>
                      </a:r>
                      <a:endParaRPr lang="en-US" sz="1600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VI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VIII</a:t>
                      </a:r>
                      <a:r>
                        <a:rPr lang="ro-R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IX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IX</a:t>
                      </a:r>
                      <a:r>
                        <a:rPr lang="ro-RO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IX</a:t>
                      </a:r>
                      <a:r>
                        <a:rPr lang="ro-RO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X</a:t>
                      </a:r>
                      <a:r>
                        <a:rPr lang="ro-RO" sz="1600" b="1" u="none" strike="noStrike" baseline="0" dirty="0" smtClean="0">
                          <a:effectLst/>
                          <a:latin typeface="+mn-lt"/>
                        </a:rPr>
                        <a:t>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XII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XII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1992">
                <a:tc>
                  <a:txBody>
                    <a:bodyPr/>
                    <a:lstStyle/>
                    <a:p>
                      <a:r>
                        <a:rPr lang="ro-RO" dirty="0" smtClean="0"/>
                        <a:t>TOTAL</a:t>
                      </a:r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dirty="0" smtClean="0"/>
                        <a:t>100</a:t>
                      </a:r>
                      <a:endParaRPr lang="en-US" sz="160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44966" y="0"/>
            <a:ext cx="48105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Promovabilitate 2022 -2023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70615"/>
              </p:ext>
            </p:extLst>
          </p:nvPr>
        </p:nvGraphicFramePr>
        <p:xfrm>
          <a:off x="6654041" y="701399"/>
          <a:ext cx="4773706" cy="4672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08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2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effectLst/>
                        </a:rPr>
                        <a:t>CLASA</a:t>
                      </a:r>
                      <a:endParaRPr lang="en-US" sz="2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effectLst/>
                        </a:rPr>
                        <a:t>MEDIA GENERALA</a:t>
                      </a:r>
                      <a:endParaRPr lang="en-US" sz="2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 smtClean="0"/>
                        <a:t>V </a:t>
                      </a:r>
                      <a:endParaRPr lang="en-US" sz="1600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</a:t>
                      </a:r>
                      <a:r>
                        <a:rPr lang="ro-R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9.31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V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I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 smtClean="0"/>
                        <a:t>VII A</a:t>
                      </a:r>
                      <a:endParaRPr lang="en-US" sz="1600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VI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o-RO" sz="1600" b="1" u="none" strike="noStrike" dirty="0" smtClean="0">
                          <a:effectLst/>
                          <a:latin typeface="+mn-lt"/>
                        </a:rPr>
                        <a:t>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VIII</a:t>
                      </a:r>
                      <a:r>
                        <a:rPr lang="ro-R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IX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IX</a:t>
                      </a:r>
                      <a:r>
                        <a:rPr lang="ro-RO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IX</a:t>
                      </a:r>
                      <a:r>
                        <a:rPr lang="ro-RO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X</a:t>
                      </a:r>
                      <a:r>
                        <a:rPr lang="ro-RO" sz="1600" b="1" u="none" strike="noStrike" baseline="0" dirty="0" smtClean="0">
                          <a:effectLst/>
                          <a:latin typeface="+mn-lt"/>
                        </a:rPr>
                        <a:t>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9.11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XII 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XII 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 generala/</a:t>
                      </a:r>
                      <a:r>
                        <a:rPr lang="ro-RO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scoala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smtClean="0">
                          <a:effectLst/>
                          <a:latin typeface="Arial" panose="020B0604020202020204" pitchFamily="34" charset="0"/>
                        </a:rPr>
                        <a:t>8.80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969914" y="137645"/>
            <a:ext cx="42418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Media clasei</a:t>
            </a:r>
            <a:r>
              <a:rPr lang="ro-RO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2022 -2023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183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042792"/>
              </p:ext>
            </p:extLst>
          </p:nvPr>
        </p:nvGraphicFramePr>
        <p:xfrm>
          <a:off x="398474" y="793409"/>
          <a:ext cx="10406159" cy="2598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7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2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81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10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5012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17299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Elevi înscriși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Elevi prezenți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Promovați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Promovabilitate</a:t>
                      </a:r>
                    </a:p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Neprezentați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Eliminați</a:t>
                      </a:r>
                      <a:r>
                        <a:rPr lang="ro-RO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din examen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Promoția curentă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Promoția anterioară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8882" y="31530"/>
            <a:ext cx="115695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o-RO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BACALAUREAT 2023 – sesiunea iunie iulie + speciala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3879" y="3713598"/>
            <a:ext cx="100614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o-RO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PROMOVABILITATE  BACALAUREAT – promoția curentă (%) – sesiunea iunie iulie</a:t>
            </a:r>
            <a:endParaRPr lang="ro-RO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47044"/>
              </p:ext>
            </p:extLst>
          </p:nvPr>
        </p:nvGraphicFramePr>
        <p:xfrm>
          <a:off x="1455378" y="4913912"/>
          <a:ext cx="8116134" cy="1151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5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053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53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76703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2021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841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577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25692"/>
              </p:ext>
            </p:extLst>
          </p:nvPr>
        </p:nvGraphicFramePr>
        <p:xfrm>
          <a:off x="398474" y="793409"/>
          <a:ext cx="10406159" cy="2598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7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2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81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10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5012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17299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Elevi înscriși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Elevi prezenți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Promovați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Promovabilitate</a:t>
                      </a:r>
                    </a:p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Neprezentați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Eliminați</a:t>
                      </a:r>
                      <a:r>
                        <a:rPr lang="ro-RO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din examen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Promoția curentă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Promoția anterioară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8882" y="31530"/>
            <a:ext cx="1027911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o-RO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BACALAUREAT 2023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882" y="3927354"/>
            <a:ext cx="98591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o-RO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PROMOVABILITATE  BACALAUREAT – promoția curentă (%)</a:t>
            </a:r>
            <a:endParaRPr lang="ro-RO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278198"/>
              </p:ext>
            </p:extLst>
          </p:nvPr>
        </p:nvGraphicFramePr>
        <p:xfrm>
          <a:off x="398474" y="4866410"/>
          <a:ext cx="10439192" cy="1151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70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53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5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053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76703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2019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2020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841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74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880502"/>
              </p:ext>
            </p:extLst>
          </p:nvPr>
        </p:nvGraphicFramePr>
        <p:xfrm>
          <a:off x="533390" y="1231230"/>
          <a:ext cx="11318183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54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xmlns="" val="1545393942"/>
                    </a:ext>
                  </a:extLst>
                </a:gridCol>
                <a:gridCol w="1294410">
                  <a:extLst>
                    <a:ext uri="{9D8B030D-6E8A-4147-A177-3AD203B41FA5}">
                      <a16:colId xmlns:a16="http://schemas.microsoft.com/office/drawing/2014/main" xmlns="" val="423879387"/>
                    </a:ext>
                  </a:extLst>
                </a:gridCol>
                <a:gridCol w="15556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17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77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7299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Elevi înscriși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Elevi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ro-RO" sz="2400" u="none" strike="noStrike" dirty="0" smtClean="0">
                          <a:effectLst/>
                        </a:rPr>
                        <a:t>prezenti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2000" dirty="0" smtClean="0"/>
                        <a:t>Elevi neprezentați</a:t>
                      </a:r>
                      <a:endParaRPr lang="en-US" sz="200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Promovaţi</a:t>
                      </a:r>
                      <a:r>
                        <a:rPr lang="ro-RO" sz="2400" u="none" strike="noStrike" dirty="0" smtClean="0">
                          <a:effectLst/>
                        </a:rPr>
                        <a:t> (medie</a:t>
                      </a:r>
                      <a:r>
                        <a:rPr lang="ro-RO" sz="2400" u="none" strike="noStrike" baseline="0" dirty="0" smtClean="0">
                          <a:effectLst/>
                        </a:rPr>
                        <a:t> peste 5</a:t>
                      </a:r>
                      <a:r>
                        <a:rPr lang="ro-RO" sz="2400" u="none" strike="noStrike" dirty="0" smtClean="0">
                          <a:effectLst/>
                        </a:rPr>
                        <a:t>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Promovabilitate</a:t>
                      </a:r>
                    </a:p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Limba și literatura română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Matematică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29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Medie EN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54543" y="159438"/>
            <a:ext cx="61062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o-RO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EVALUARE NAŢIONALĂ</a:t>
            </a:r>
            <a:r>
              <a:rPr lang="ro-RO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2023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099" y="3483817"/>
            <a:ext cx="529513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o-RO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PROMOVABILITATE % </a:t>
            </a:r>
          </a:p>
          <a:p>
            <a:r>
              <a:rPr lang="ro-RO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EVALUARE NAŢIONALĂ</a:t>
            </a:r>
            <a:endParaRPr lang="ro-RO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85433"/>
              </p:ext>
            </p:extLst>
          </p:nvPr>
        </p:nvGraphicFramePr>
        <p:xfrm>
          <a:off x="525097" y="4767451"/>
          <a:ext cx="4890053" cy="1116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64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31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2532">
                  <a:extLst>
                    <a:ext uri="{9D8B030D-6E8A-4147-A177-3AD203B41FA5}">
                      <a16:colId xmlns:a16="http://schemas.microsoft.com/office/drawing/2014/main" xmlns="" val="1786438869"/>
                    </a:ext>
                  </a:extLst>
                </a:gridCol>
              </a:tblGrid>
              <a:tr h="592340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</a:t>
                      </a:r>
                    </a:p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2020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2021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2022</a:t>
                      </a:r>
                      <a:endParaRPr lang="en-US" sz="2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Anul 2023</a:t>
                      </a:r>
                      <a:endParaRPr lang="en-US" sz="2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159"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Diagramă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03604"/>
              </p:ext>
            </p:extLst>
          </p:nvPr>
        </p:nvGraphicFramePr>
        <p:xfrm>
          <a:off x="6519949" y="38320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41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025" y="615926"/>
            <a:ext cx="10217834" cy="2387600"/>
          </a:xfrm>
        </p:spPr>
        <p:txBody>
          <a:bodyPr>
            <a:noAutofit/>
          </a:bodyPr>
          <a:lstStyle/>
          <a:p>
            <a:r>
              <a:rPr lang="ro-RO" sz="9600" b="1" dirty="0" smtClean="0"/>
              <a:t>EFECTIVE DE ELEVI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8000" b="1" dirty="0" smtClean="0"/>
              <a:t>202</a:t>
            </a:r>
            <a:r>
              <a:rPr lang="en-US" sz="8000" b="1" dirty="0" smtClean="0"/>
              <a:t>2</a:t>
            </a:r>
            <a:r>
              <a:rPr lang="ro-RO" sz="8000" b="1" dirty="0" smtClean="0"/>
              <a:t> - 202</a:t>
            </a:r>
            <a:r>
              <a:rPr lang="en-US" sz="8000" b="1" dirty="0" smtClean="0"/>
              <a:t>3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7167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87549"/>
              </p:ext>
            </p:extLst>
          </p:nvPr>
        </p:nvGraphicFramePr>
        <p:xfrm>
          <a:off x="136118" y="235492"/>
          <a:ext cx="7032262" cy="6366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3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25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71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012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</a:rPr>
                        <a:t>Efective</a:t>
                      </a:r>
                      <a:r>
                        <a:rPr lang="en-US" sz="2000" b="1" u="none" strike="noStrike" dirty="0">
                          <a:effectLst/>
                        </a:rPr>
                        <a:t> de </a:t>
                      </a:r>
                      <a:r>
                        <a:rPr lang="en-US" sz="2000" b="1" u="none" strike="noStrike" dirty="0" err="1">
                          <a:effectLst/>
                        </a:rPr>
                        <a:t>elevi</a:t>
                      </a:r>
                      <a:r>
                        <a:rPr lang="en-US" sz="2000" b="1" u="none" strike="noStrike" dirty="0">
                          <a:effectLst/>
                        </a:rPr>
                        <a:t> la </a:t>
                      </a:r>
                      <a:r>
                        <a:rPr lang="en-US" sz="2000" b="1" u="none" strike="noStrike" dirty="0" err="1">
                          <a:effectLst/>
                        </a:rPr>
                        <a:t>începutul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anului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şcolar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</a:rPr>
                        <a:t>20</a:t>
                      </a:r>
                      <a:r>
                        <a:rPr lang="ro-RO" sz="2000" b="1" u="none" strike="noStrike" dirty="0" smtClean="0">
                          <a:effectLst/>
                        </a:rPr>
                        <a:t>22</a:t>
                      </a:r>
                      <a:r>
                        <a:rPr lang="en-US" sz="2000" b="1" u="none" strike="noStrike" dirty="0" smtClean="0">
                          <a:effectLst/>
                        </a:rPr>
                        <a:t> – 20</a:t>
                      </a:r>
                      <a:r>
                        <a:rPr lang="ro-RO" sz="2000" b="1" u="none" strike="noStrike" dirty="0" smtClean="0">
                          <a:effectLst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5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Nivelul</a:t>
                      </a:r>
                      <a:r>
                        <a:rPr lang="en-US" sz="2000" u="none" strike="noStrike" dirty="0">
                          <a:effectLst/>
                        </a:rPr>
                        <a:t> de </a:t>
                      </a:r>
                      <a:r>
                        <a:rPr lang="en-US" sz="2000" u="none" strike="noStrike" dirty="0" err="1">
                          <a:effectLst/>
                        </a:rPr>
                        <a:t>învăţământ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Clasa</a:t>
                      </a:r>
                      <a:r>
                        <a:rPr lang="en-US" sz="2000" u="none" strike="noStrike" dirty="0">
                          <a:effectLst/>
                        </a:rPr>
                        <a:t>/</a:t>
                      </a:r>
                      <a:r>
                        <a:rPr lang="en-US" sz="2000" u="none" strike="noStrike" dirty="0" err="1">
                          <a:effectLst/>
                        </a:rPr>
                        <a:t>Grupa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Nr</a:t>
                      </a:r>
                      <a:r>
                        <a:rPr lang="en-US" sz="2000" u="none" strike="noStrike" dirty="0">
                          <a:effectLst/>
                        </a:rPr>
                        <a:t>. </a:t>
                      </a:r>
                      <a:r>
                        <a:rPr lang="en-US" sz="2000" u="none" strike="noStrike" dirty="0" err="1">
                          <a:effectLst/>
                        </a:rPr>
                        <a:t>clase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Elevi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5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PREŞCOLAR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Grupa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mijlocie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Grupa</a:t>
                      </a:r>
                      <a:r>
                        <a:rPr lang="en-US" sz="2000" u="none" strike="noStrike" dirty="0">
                          <a:effectLst/>
                        </a:rPr>
                        <a:t> mare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50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PRIMAR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Pregătitoare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III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50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GIMNAZIAL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VII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VIII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050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LICEAL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XII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20509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6" name="CasetăText 5"/>
          <p:cNvSpPr txBox="1"/>
          <p:nvPr/>
        </p:nvSpPr>
        <p:spPr>
          <a:xfrm>
            <a:off x="8135007" y="1040524"/>
            <a:ext cx="3092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Repartizarea</a:t>
            </a:r>
            <a:r>
              <a:rPr lang="en-GB" dirty="0" smtClean="0"/>
              <a:t> </a:t>
            </a:r>
            <a:r>
              <a:rPr lang="en-GB" dirty="0" err="1" smtClean="0"/>
              <a:t>elevilor</a:t>
            </a:r>
            <a:r>
              <a:rPr lang="en-GB" dirty="0" smtClean="0"/>
              <a:t> </a:t>
            </a:r>
            <a:endParaRPr lang="ro-RO" dirty="0" smtClean="0"/>
          </a:p>
          <a:p>
            <a:pPr algn="ctr"/>
            <a:r>
              <a:rPr lang="en-GB" dirty="0" smtClean="0"/>
              <a:t>dup</a:t>
            </a:r>
            <a:r>
              <a:rPr lang="ro-RO" dirty="0" smtClean="0"/>
              <a:t>ă</a:t>
            </a:r>
            <a:r>
              <a:rPr lang="en-GB" dirty="0" smtClean="0"/>
              <a:t> </a:t>
            </a:r>
            <a:r>
              <a:rPr lang="en-GB" dirty="0" err="1" smtClean="0"/>
              <a:t>nivelul</a:t>
            </a:r>
            <a:r>
              <a:rPr lang="en-GB" dirty="0" smtClean="0"/>
              <a:t> de </a:t>
            </a:r>
            <a:r>
              <a:rPr lang="ro-RO" dirty="0" smtClean="0"/>
              <a:t>învățământ (%)</a:t>
            </a:r>
            <a:endParaRPr lang="ro-RO" dirty="0"/>
          </a:p>
        </p:txBody>
      </p:sp>
      <p:graphicFrame>
        <p:nvGraphicFramePr>
          <p:cNvPr id="7" name="Diagramă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186205"/>
              </p:ext>
            </p:extLst>
          </p:nvPr>
        </p:nvGraphicFramePr>
        <p:xfrm>
          <a:off x="7326283" y="1965483"/>
          <a:ext cx="4572000" cy="352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17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638215"/>
              </p:ext>
            </p:extLst>
          </p:nvPr>
        </p:nvGraphicFramePr>
        <p:xfrm>
          <a:off x="540515" y="110638"/>
          <a:ext cx="8358786" cy="6360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4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4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2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83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012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</a:rPr>
                        <a:t>Efective</a:t>
                      </a:r>
                      <a:r>
                        <a:rPr lang="en-US" sz="2000" b="1" u="none" strike="noStrike" dirty="0">
                          <a:effectLst/>
                        </a:rPr>
                        <a:t> de </a:t>
                      </a:r>
                      <a:r>
                        <a:rPr lang="en-US" sz="2000" b="1" u="none" strike="noStrike" dirty="0" err="1">
                          <a:effectLst/>
                        </a:rPr>
                        <a:t>elevi</a:t>
                      </a:r>
                      <a:r>
                        <a:rPr lang="en-US" sz="2000" b="1" u="none" strike="noStrike" dirty="0">
                          <a:effectLst/>
                        </a:rPr>
                        <a:t> la </a:t>
                      </a:r>
                      <a:r>
                        <a:rPr lang="ro-RO" sz="2000" b="1" u="none" strike="noStrike" dirty="0" smtClean="0">
                          <a:effectLst/>
                        </a:rPr>
                        <a:t>sfârşitul</a:t>
                      </a:r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anului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şcolar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</a:rPr>
                        <a:t>20</a:t>
                      </a:r>
                      <a:r>
                        <a:rPr lang="ro-RO" sz="2000" b="1" u="none" strike="noStrike" dirty="0" smtClean="0">
                          <a:effectLst/>
                        </a:rPr>
                        <a:t>22</a:t>
                      </a:r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</a:rPr>
                        <a:t>- </a:t>
                      </a:r>
                      <a:r>
                        <a:rPr lang="en-US" sz="2000" b="1" u="none" strike="noStrike" dirty="0" smtClean="0">
                          <a:effectLst/>
                        </a:rPr>
                        <a:t>20</a:t>
                      </a:r>
                      <a:r>
                        <a:rPr lang="ro-RO" sz="2000" b="1" u="none" strike="noStrike" dirty="0" smtClean="0">
                          <a:effectLst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5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Nivelul</a:t>
                      </a:r>
                      <a:r>
                        <a:rPr lang="en-US" sz="2000" u="none" strike="noStrike" dirty="0">
                          <a:effectLst/>
                        </a:rPr>
                        <a:t> de </a:t>
                      </a:r>
                      <a:r>
                        <a:rPr lang="en-US" sz="2000" u="none" strike="noStrike" dirty="0" err="1">
                          <a:effectLst/>
                        </a:rPr>
                        <a:t>învăţământ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Clasa</a:t>
                      </a:r>
                      <a:r>
                        <a:rPr lang="en-US" sz="2000" u="none" strike="noStrike" dirty="0">
                          <a:effectLst/>
                        </a:rPr>
                        <a:t>/</a:t>
                      </a:r>
                      <a:r>
                        <a:rPr lang="en-US" sz="2000" u="none" strike="noStrike" dirty="0" err="1">
                          <a:effectLst/>
                        </a:rPr>
                        <a:t>Grupa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Nr</a:t>
                      </a:r>
                      <a:r>
                        <a:rPr lang="en-US" sz="2000" u="none" strike="noStrike" dirty="0">
                          <a:effectLst/>
                        </a:rPr>
                        <a:t>. </a:t>
                      </a:r>
                      <a:r>
                        <a:rPr lang="en-US" sz="2000" u="none" strike="noStrike" dirty="0" err="1">
                          <a:effectLst/>
                        </a:rPr>
                        <a:t>clase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Elevi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5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PREŞCOLAR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Grupa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mijlocie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Grupa</a:t>
                      </a:r>
                      <a:r>
                        <a:rPr lang="en-US" sz="2000" u="none" strike="noStrike" dirty="0">
                          <a:effectLst/>
                        </a:rPr>
                        <a:t> mare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50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PRIMAR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Pregătitoare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III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50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GIMNAZIAL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VII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VIII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050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LICEAL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0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XII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75838"/>
              </p:ext>
            </p:extLst>
          </p:nvPr>
        </p:nvGraphicFramePr>
        <p:xfrm>
          <a:off x="9107063" y="2513259"/>
          <a:ext cx="2827360" cy="1247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7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96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Miscarea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elevilor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în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timpul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anului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şcolar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r>
                        <a:rPr lang="ro-RO" sz="2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r>
                        <a:rPr lang="en-US" sz="2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</a:t>
                      </a:r>
                      <a:r>
                        <a:rPr lang="en-US" sz="2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r>
                        <a:rPr lang="ro-RO" sz="2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solidFill>
                            <a:srgbClr val="C00000"/>
                          </a:solidFill>
                          <a:effectLst/>
                        </a:rPr>
                        <a:t>Veniti</a:t>
                      </a:r>
                      <a:endParaRPr lang="en-US" sz="20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solidFill>
                            <a:srgbClr val="C00000"/>
                          </a:solidFill>
                          <a:effectLst/>
                        </a:rPr>
                        <a:t>Plecaţi</a:t>
                      </a:r>
                      <a:endParaRPr lang="en-US" sz="20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46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tăText 3"/>
          <p:cNvSpPr txBox="1"/>
          <p:nvPr/>
        </p:nvSpPr>
        <p:spPr>
          <a:xfrm>
            <a:off x="1986456" y="147144"/>
            <a:ext cx="7734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3600" dirty="0" smtClean="0"/>
              <a:t>LICEUL CU PROGRAM SPORTIV ”CETATE”</a:t>
            </a:r>
          </a:p>
          <a:p>
            <a:pPr algn="ctr"/>
            <a:r>
              <a:rPr lang="ro-RO" dirty="0" smtClean="0"/>
              <a:t>Evoluția efectivelor de elevi în ultimii 5 ani</a:t>
            </a:r>
            <a:endParaRPr lang="ro-RO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415975"/>
              </p:ext>
            </p:extLst>
          </p:nvPr>
        </p:nvGraphicFramePr>
        <p:xfrm>
          <a:off x="704190" y="1181228"/>
          <a:ext cx="10646982" cy="1645920"/>
        </p:xfrm>
        <a:graphic>
          <a:graphicData uri="http://schemas.openxmlformats.org/drawingml/2006/table">
            <a:tbl>
              <a:tblPr/>
              <a:tblGrid>
                <a:gridCol w="1774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44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44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44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44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744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 școlar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preșcolar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gimnazial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2018-2019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2019-2020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202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r>
                        <a:rPr lang="ro-RO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-2021</a:t>
                      </a:r>
                      <a:endParaRPr lang="ro-RO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2021-2022</a:t>
                      </a:r>
                      <a:endParaRPr lang="ro-RO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549</a:t>
                      </a:r>
                      <a:endParaRPr lang="ro-RO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ro-RO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  <a:endParaRPr lang="ro-RO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  <a:endParaRPr lang="ro-RO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244</a:t>
                      </a:r>
                      <a:endParaRPr lang="ro-RO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2022-2023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572</a:t>
                      </a:r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48</a:t>
                      </a:r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136</a:t>
                      </a:r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117</a:t>
                      </a:r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271</a:t>
                      </a:r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0053371"/>
                  </a:ext>
                </a:extLst>
              </a:tr>
            </a:tbl>
          </a:graphicData>
        </a:graphic>
      </p:graphicFrame>
      <p:graphicFrame>
        <p:nvGraphicFramePr>
          <p:cNvPr id="7" name="Diagramă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908652"/>
              </p:ext>
            </p:extLst>
          </p:nvPr>
        </p:nvGraphicFramePr>
        <p:xfrm>
          <a:off x="1149927" y="3113116"/>
          <a:ext cx="91661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220264"/>
              </p:ext>
            </p:extLst>
          </p:nvPr>
        </p:nvGraphicFramePr>
        <p:xfrm>
          <a:off x="580571" y="1045027"/>
          <a:ext cx="6342743" cy="5355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7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98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52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901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DISCIPLINA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NR.GRUPE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NR. ELEVI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GIMNASTICĂ ARTISTICĂ 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GIMNASTICĂ AEROBICĂ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ATLETISM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</a:rPr>
                        <a:t>ÎNOT </a:t>
                      </a:r>
                      <a:endParaRPr lang="en-US" sz="28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effectLst/>
                        </a:rPr>
                        <a:t>FOTBAL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MOZAIC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50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TOTAL 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395780" y="217007"/>
            <a:ext cx="427626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Repartizarea elevilor pe </a:t>
            </a:r>
          </a:p>
          <a:p>
            <a:pPr algn="ctr"/>
            <a:r>
              <a:rPr lang="ro-RO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discipline sportive (%)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4127" y="287531"/>
            <a:ext cx="6516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LICEUL CU PROGRAM SPORTIV „CETATE”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Diagramă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972257"/>
              </p:ext>
            </p:extLst>
          </p:nvPr>
        </p:nvGraphicFramePr>
        <p:xfrm>
          <a:off x="7100047" y="1264963"/>
          <a:ext cx="4572000" cy="5135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71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6401" y="521807"/>
            <a:ext cx="6516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Repartizarea elevilor pe discipline sportive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400" y="115408"/>
            <a:ext cx="6516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CLUB  SPORTIV  ŞCOLAR „CETATE”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28556"/>
              </p:ext>
            </p:extLst>
          </p:nvPr>
        </p:nvGraphicFramePr>
        <p:xfrm>
          <a:off x="464455" y="1233713"/>
          <a:ext cx="6458857" cy="5167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59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3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9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DISCIPLINA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NR.GRUPE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NR. ELEVI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GIMNASTICĂ ARTISTICĂ </a:t>
                      </a:r>
                      <a:endParaRPr lang="en-US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GIMNASTICĂ AEROBICĂ</a:t>
                      </a:r>
                      <a:endParaRPr lang="en-US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ATLETISM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LUPTE LIBERE </a:t>
                      </a:r>
                      <a:endParaRPr lang="en-US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JUDO</a:t>
                      </a:r>
                      <a:endParaRPr lang="en-US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BASCHET 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VOLEI </a:t>
                      </a:r>
                      <a:endParaRPr lang="en-US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KAIAC CANOE </a:t>
                      </a:r>
                      <a:endParaRPr lang="en-US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HANDBAL </a:t>
                      </a:r>
                      <a:endParaRPr lang="en-US" sz="24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 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7" name="Diagramă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395862"/>
              </p:ext>
            </p:extLst>
          </p:nvPr>
        </p:nvGraphicFramePr>
        <p:xfrm>
          <a:off x="7395780" y="1400695"/>
          <a:ext cx="4572000" cy="487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7"/>
          <p:cNvSpPr/>
          <p:nvPr/>
        </p:nvSpPr>
        <p:spPr>
          <a:xfrm>
            <a:off x="7395780" y="217007"/>
            <a:ext cx="427626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Repartizarea elevilor pe </a:t>
            </a:r>
          </a:p>
          <a:p>
            <a:pPr algn="ctr"/>
            <a:r>
              <a:rPr lang="ro-RO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discipline sportive (%)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1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749506"/>
              </p:ext>
            </p:extLst>
          </p:nvPr>
        </p:nvGraphicFramePr>
        <p:xfrm>
          <a:off x="620111" y="966955"/>
          <a:ext cx="10909741" cy="5517925"/>
        </p:xfrm>
        <a:graphic>
          <a:graphicData uri="http://schemas.openxmlformats.org/drawingml/2006/table">
            <a:tbl>
              <a:tblPr/>
              <a:tblGrid>
                <a:gridCol w="2186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44994">
                <a:tc>
                  <a:txBody>
                    <a:bodyPr/>
                    <a:lstStyle/>
                    <a:p>
                      <a:pPr algn="l" fontAlgn="b"/>
                      <a:r>
                        <a:rPr lang="ro-RO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 SCOLAR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2018 - 2019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2019 - 2020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2020 - 2021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ro-RO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ro-RO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o-RO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</a:t>
                      </a:r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ro-RO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  <a:endParaRPr lang="ro-RO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DISCIPLINA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NR.GRUPE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NR. ELEVI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NR.GRUPE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NR. ELEVI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NR.GRUPE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NR. ELEVI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NR.GRUPE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NR. ELEVI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NR.GRUPE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NR. ELEVI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GIMNASTICĂ ARTISTICĂ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GIMNASTICĂ AEROBICĂ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ATLETISM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LUPTE LIBERE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JUDO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BASCHET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VOLEI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KAIAC CANOE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499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HANDBAL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2991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CasetăText 4"/>
          <p:cNvSpPr txBox="1"/>
          <p:nvPr/>
        </p:nvSpPr>
        <p:spPr>
          <a:xfrm>
            <a:off x="2974428" y="199697"/>
            <a:ext cx="5496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dirty="0" smtClean="0"/>
              <a:t>CLUBUL SPORTIV ȘCOLAR ”CETATE”</a:t>
            </a:r>
          </a:p>
          <a:p>
            <a:pPr algn="ctr"/>
            <a:r>
              <a:rPr lang="ro-RO" dirty="0" smtClean="0"/>
              <a:t>EVOLUȚIA EFECTIVELOR DE ELEVI / DISCIPLINĂ SPORTIVĂ</a:t>
            </a:r>
            <a:endParaRPr lang="ro-R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025" y="615926"/>
            <a:ext cx="10217834" cy="2387600"/>
          </a:xfrm>
        </p:spPr>
        <p:txBody>
          <a:bodyPr>
            <a:noAutofit/>
          </a:bodyPr>
          <a:lstStyle/>
          <a:p>
            <a:r>
              <a:rPr lang="ro-RO" sz="9600" b="1" dirty="0" smtClean="0"/>
              <a:t>RESURSE UMANE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8000" dirty="0" smtClean="0"/>
              <a:t>2022 - 2023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6129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964</Words>
  <Application>Microsoft Office PowerPoint</Application>
  <PresentationFormat>Widescreen</PresentationFormat>
  <Paragraphs>614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RAPORT ANUAL ASUPRA CALITĂȚII EDUCAȚIEI an şcolar 2022 – 2023</vt:lpstr>
      <vt:lpstr>EFECTIVE DE ELEVI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RESURSE UMANE</vt:lpstr>
      <vt:lpstr>PowerPoint Presentation</vt:lpstr>
      <vt:lpstr>PowerPoint Presentation</vt:lpstr>
      <vt:lpstr>REZULTATUL ÎNVĂŢĂRII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RePack by Diakov</dc:creator>
  <cp:lastModifiedBy>RePack by Diakov</cp:lastModifiedBy>
  <cp:revision>120</cp:revision>
  <cp:lastPrinted>2023-07-11T09:25:19Z</cp:lastPrinted>
  <dcterms:created xsi:type="dcterms:W3CDTF">2016-11-16T05:41:35Z</dcterms:created>
  <dcterms:modified xsi:type="dcterms:W3CDTF">2023-09-05T06:28:10Z</dcterms:modified>
</cp:coreProperties>
</file>